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5" r:id="rId3"/>
    <p:sldId id="257" r:id="rId4"/>
    <p:sldId id="330" r:id="rId5"/>
    <p:sldId id="331" r:id="rId6"/>
    <p:sldId id="332" r:id="rId7"/>
    <p:sldId id="333" r:id="rId8"/>
    <p:sldId id="334" r:id="rId9"/>
    <p:sldId id="336" r:id="rId10"/>
    <p:sldId id="337" r:id="rId11"/>
    <p:sldId id="338" r:id="rId12"/>
    <p:sldId id="27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7" r:id="rId21"/>
    <p:sldId id="348" r:id="rId22"/>
    <p:sldId id="296" r:id="rId23"/>
    <p:sldId id="329" r:id="rId24"/>
    <p:sldId id="324" r:id="rId25"/>
    <p:sldId id="325" r:id="rId26"/>
    <p:sldId id="326" r:id="rId27"/>
    <p:sldId id="327" r:id="rId28"/>
    <p:sldId id="328" r:id="rId29"/>
    <p:sldId id="308" r:id="rId30"/>
    <p:sldId id="318" r:id="rId31"/>
    <p:sldId id="349" r:id="rId32"/>
    <p:sldId id="350" r:id="rId33"/>
    <p:sldId id="351" r:id="rId34"/>
    <p:sldId id="293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292" r:id="rId4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6B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50"/>
    <p:restoredTop sz="94631"/>
  </p:normalViewPr>
  <p:slideViewPr>
    <p:cSldViewPr snapToObjects="1" showGuides="1">
      <p:cViewPr>
        <p:scale>
          <a:sx n="108" d="100"/>
          <a:sy n="108" d="100"/>
        </p:scale>
        <p:origin x="264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ADBA6-AE7D-7849-AD04-9B3C80D3347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E8DB9-BABD-274C-B54C-B517A7CE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9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8DB9-BABD-274C-B54C-B517A7CEA3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571750"/>
            <a:ext cx="6858000" cy="148681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Avenir Heavy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58560"/>
            <a:ext cx="6858000" cy="5705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3F89FB5-9726-D44F-B655-D6773224E1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3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7706-88AE-1A44-B55B-EC1C2E045BA1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E759DD-FF9E-2640-AC2A-04F14043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2FE9C53-4585-6F4F-9B0E-A0B7D271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052E3BC1-44A7-994A-9857-5E9826DEEFF7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526084-9089-6F4D-A7A0-8F2BC123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87E7C7-97A7-A343-8FA4-70C18A38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659D81C8-E8AA-5249-A932-4043FD059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EE369E8-594F-8642-9F3D-3ACB3BE32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E64D2481-4BAA-F34F-AA07-E0D126FC39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4400" y="2076708"/>
            <a:ext cx="3962400" cy="255244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1C93549-687D-834A-B39A-310390FE69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24400" y="1276350"/>
            <a:ext cx="3962400" cy="800358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07AC51E5-CC48-7247-A15C-84DCE96A8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908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4DD5A31-3632-B34C-9E46-F4FC1D3A153E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322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spcBef>
                <a:spcPts val="0"/>
              </a:spcBef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2775933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vert="horz" lIns="274320" tIns="228600" rIns="274320" bIns="22860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</a:lstStyle>
          <a:p>
            <a:pPr marL="228600" lvl="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49098B3-C054-B547-A5EC-409519CD1C19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3EF8569E-97EE-8F4C-962F-384F20DF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5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338328" indent="0">
              <a:spcBef>
                <a:spcPts val="0"/>
              </a:spcBef>
              <a:buNone/>
              <a:defRPr sz="1800"/>
            </a:lvl2pPr>
            <a:lvl3pPr marL="685800" indent="0">
              <a:spcBef>
                <a:spcPts val="0"/>
              </a:spcBef>
              <a:buNone/>
              <a:defRPr sz="1800"/>
            </a:lvl3pPr>
            <a:lvl4pPr marL="1024128" indent="0">
              <a:spcBef>
                <a:spcPts val="0"/>
              </a:spcBef>
              <a:buNone/>
              <a:defRPr sz="1800"/>
            </a:lvl4pPr>
            <a:lvl5pPr marL="137160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193117-1AAA-C145-B8CB-C8B0DE5DFF43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63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28107E97-1259-3443-B559-D35BE5D72356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8EB264B-B710-F445-846A-6BC63F80E64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004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9219ECB-9AAE-454C-8707-472030F047C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43600" y="1856790"/>
            <a:ext cx="2743200" cy="2752120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BD52931D-C6F1-704A-B529-26A1DFD300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="" xmlns:a16="http://schemas.microsoft.com/office/drawing/2014/main" id="{BA0E79C5-07ED-2B4F-96E0-78AAE0051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9767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8A84313-7A95-084F-90A8-25D22676E378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/>
            </a:lvl1pPr>
            <a:lvl2pPr marL="338328" indent="0">
              <a:buNone/>
              <a:defRPr sz="1800"/>
            </a:lvl2pPr>
            <a:lvl3pPr marL="685800" indent="0">
              <a:buNone/>
              <a:defRPr sz="1800"/>
            </a:lvl3pPr>
            <a:lvl4pPr marL="1024128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39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oxes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56790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AC83848-4BCA-844F-9882-6E2DDCE84FE8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19B0713-261F-C242-898D-C482CFC64C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5C73C5F-EE6A-B741-B458-5BEE268397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2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725BCBD4-2D5F-7C40-9D4F-8BD094BC24C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572000" y="3245214"/>
            <a:ext cx="4114800" cy="1389888"/>
          </a:xfr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lIns="274320" tIns="228600" rIns="274320" bIns="22860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38328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4128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240D4EED-5AB8-8F4E-A803-1B1FE874C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255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4903E5-8422-2D46-89AD-EA48D1414F55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420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30480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BEC3E3CB-1F76-994D-AACC-8093D340B5AE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4BB6D035-B58F-184A-99D2-FF92AE8B1F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2"/>
            <a:ext cx="5334000" cy="33527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18516977-C874-BC4E-B5E7-A73851721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5333999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14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</p:spPr>
        <p:txBody>
          <a:bodyPr>
            <a:normAutofit/>
          </a:bodyPr>
          <a:lstStyle>
            <a:lvl1pPr marL="0" indent="0">
              <a:buNone/>
              <a:defRPr sz="1400" b="1" i="0" cap="all" spc="50" baseline="0">
                <a:solidFill>
                  <a:schemeClr val="bg1"/>
                </a:solidFill>
                <a:latin typeface="Avenir Heavy" panose="02000503020000020003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6B38F59E-848C-4246-9BBF-2E13C5EF0F4D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437FEA6-1A2C-D14B-80D4-D1D39CE1B055}"/>
              </a:ext>
            </a:extLst>
          </p:cNvPr>
          <p:cNvCxnSpPr/>
          <p:nvPr userDrawn="1"/>
        </p:nvCxnSpPr>
        <p:spPr>
          <a:xfrm>
            <a:off x="457200" y="2935462"/>
            <a:ext cx="8229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82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D1CB74F-FE79-1A45-8710-2BD3A7D8E44E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26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60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82CAB48B-DAC7-0D4F-8BA1-5046F1014A7D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9946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36308B8-2FA4-7842-B3E5-53FA84F19DA6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38328" indent="0">
              <a:buNone/>
              <a:defRPr sz="1600"/>
            </a:lvl2pPr>
            <a:lvl3pPr marL="685800" indent="0">
              <a:buNone/>
              <a:defRPr sz="1600"/>
            </a:lvl3pPr>
            <a:lvl4pPr marL="1024128" indent="0">
              <a:buNone/>
              <a:defRPr sz="1600"/>
            </a:lvl4pPr>
            <a:lvl5pPr marL="13716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18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/3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</p:spPr>
        <p:txBody>
          <a:bodyPr anchor="t"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1850" y="0"/>
            <a:ext cx="5772150" cy="462915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19D83D04-1D5A-5D4D-9727-9379A1D7954E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67E03E8A-82C1-CA43-A27A-7E47571CC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638300"/>
            <a:ext cx="2571750" cy="299085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338328" indent="0">
              <a:buNone/>
              <a:defRPr sz="1600">
                <a:solidFill>
                  <a:schemeClr val="bg1"/>
                </a:solidFill>
              </a:defRPr>
            </a:lvl2pPr>
            <a:lvl3pPr marL="685800" indent="0">
              <a:buNone/>
              <a:defRPr sz="1600">
                <a:solidFill>
                  <a:schemeClr val="bg1"/>
                </a:solidFill>
              </a:defRPr>
            </a:lvl3pPr>
            <a:lvl4pPr marL="1024128" indent="0">
              <a:buNone/>
              <a:defRPr sz="1600">
                <a:solidFill>
                  <a:schemeClr val="bg1"/>
                </a:solidFill>
              </a:defRPr>
            </a:lvl4pPr>
            <a:lvl5pPr marL="13716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B0ECEDCC-39E8-5545-8A07-00545B1919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615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8E88E0C-9E8E-7A48-BBCF-3D650AFE8784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2688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6351"/>
            <a:ext cx="91440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96F03584-8276-1444-99C1-D49BE5D75F4B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5D3BA3DF-079C-0947-B14A-408CB0B36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07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li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5791200" y="0"/>
            <a:ext cx="33528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1548669-3537-3D48-AEC6-69BEEF4918CE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8000" y="4767263"/>
            <a:ext cx="2403676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4994476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4994476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514350"/>
            <a:ext cx="2590799" cy="4114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338328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4128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4724400" y="0"/>
            <a:ext cx="44196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65890D-C554-0B45-A214-73986C52D38E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4767263"/>
            <a:ext cx="19050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="" xmlns:a16="http://schemas.microsoft.com/office/drawing/2014/main" id="{9E673783-7450-8E4B-8FEC-46DFD06231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39624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="" xmlns:a16="http://schemas.microsoft.com/office/drawing/2014/main" id="{EBFFF9B9-E60D-C146-94E1-1B3658036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39624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9710" y="514350"/>
            <a:ext cx="3617089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8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25FBB84-672C-3F4C-A7A4-70774D492723}"/>
              </a:ext>
            </a:extLst>
          </p:cNvPr>
          <p:cNvSpPr/>
          <p:nvPr userDrawn="1"/>
        </p:nvSpPr>
        <p:spPr>
          <a:xfrm>
            <a:off x="3352800" y="0"/>
            <a:ext cx="57912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226F000-0323-5D40-A73A-AFCE231EA21C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92324" y="4767263"/>
            <a:ext cx="2403676" cy="273844"/>
          </a:xfr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="" xmlns:a16="http://schemas.microsoft.com/office/drawing/2014/main" id="{3D0F9215-7CF7-694C-8919-EFEB8C893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92324" y="514350"/>
            <a:ext cx="4994475" cy="411480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38328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4128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5EB4C65-0043-874A-864A-C95B64D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4516BD91-5D0B-F146-9E8A-B5D6EB7DA2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6350"/>
            <a:ext cx="2571750" cy="3352799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38328" indent="0">
              <a:buNone/>
              <a:defRPr sz="1400"/>
            </a:lvl2pPr>
            <a:lvl3pPr marL="685800" indent="0">
              <a:buNone/>
              <a:defRPr sz="1400"/>
            </a:lvl3pPr>
            <a:lvl4pPr marL="1024128" indent="0">
              <a:buNone/>
              <a:defRPr sz="1400"/>
            </a:lvl4pPr>
            <a:lvl5pPr marL="13716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923D814B-1F62-5848-AF4F-13F1D0486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257175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078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1641FC7-B538-F548-80EB-C6718C1A7D14}" type="datetime3">
              <a:rPr lang="en-US" smtClean="0"/>
              <a:t>24 April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86114EA-0D00-BC46-A5D4-ACF5B72038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71D1D59-DAF4-234F-B337-E721F80E8FC6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BFD32B6E-CB65-6444-AC6F-B99C81A5F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971975"/>
            <a:ext cx="7543800" cy="50274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18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F2BE8D8B-9FB4-8D42-BC0F-E1F202DF91B0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8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23B73-709A-1E41-9B56-C8B1DBD43693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/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818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2BFF2BF-18C7-8947-B0DD-293B386C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BE324FA9-DA9E-7640-8A4A-32800FF2288F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F73004D-8F3E-ED45-9503-A4A8B660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396A5E-11B5-9849-9A28-CDB9F441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E49152D-53F3-6943-AAFE-FE10F1F9D2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247650"/>
            <a:ext cx="8229600" cy="438150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2800"/>
            </a:lvl2pPr>
            <a:lvl3pPr marL="685800" indent="0">
              <a:buNone/>
              <a:defRPr sz="2800"/>
            </a:lvl3pPr>
            <a:lvl4pPr marL="1028700" indent="0">
              <a:buNone/>
              <a:defRPr sz="2800"/>
            </a:lvl4pPr>
            <a:lvl5pPr marL="1371600" indent="0">
              <a:buNone/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76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5DB7B24-BCAB-BE45-8684-F9DBEA217931}" type="datetime3">
              <a:rPr lang="en-US" smtClean="0"/>
              <a:t>24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594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1"/>
            <a:ext cx="7543800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F8FB4D2-D8B1-854E-8E32-7E50F3EA39D2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2B6573B-C9A5-FA4C-93D9-C3ECE5A4E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04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EC57DE5-E26E-C749-B0CF-78126AF87632}" type="datetime3">
              <a:rPr lang="en-US" smtClean="0"/>
              <a:t>24 April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/>
          <a:p>
            <a:fld id="{C9F7588F-6348-F24B-A92C-146CC9ED7F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bg2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45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856790"/>
            <a:ext cx="3962400" cy="2775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57DAA066-01CA-5D48-9C48-947C8A66608E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BD5B222-466A-E941-B7BC-54811912AF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276351"/>
            <a:ext cx="7543800" cy="44827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8F416920-8ABE-7F43-92C4-921C12ACC8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7650"/>
            <a:ext cx="7543800" cy="266700"/>
          </a:xfrm>
        </p:spPr>
        <p:txBody>
          <a:bodyPr anchor="t">
            <a:noAutofit/>
          </a:bodyPr>
          <a:lstStyle>
            <a:lvl1pPr marL="0" indent="0">
              <a:buNone/>
              <a:defRPr sz="1200" b="1" cap="all" spc="5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75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spc="100" baseline="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fld id="{D3A8FC4B-49E5-004D-A573-ADC7192B7D48}" type="datetime3">
              <a:rPr lang="en-US" smtClean="0"/>
              <a:t>24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venir" panose="02000503020000020003" pitchFamily="2" charset="0"/>
              </a:defRPr>
            </a:lvl1pPr>
          </a:lstStyle>
          <a:p>
            <a:fld id="{C9F7588F-6348-F24B-A92C-146CC9ED7F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8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2" r:id="rId3"/>
    <p:sldLayoutId id="2147483673" r:id="rId4"/>
    <p:sldLayoutId id="2147483674" r:id="rId5"/>
    <p:sldLayoutId id="2147483662" r:id="rId6"/>
    <p:sldLayoutId id="2147483685" r:id="rId7"/>
    <p:sldLayoutId id="2147483664" r:id="rId8"/>
    <p:sldLayoutId id="2147483686" r:id="rId9"/>
    <p:sldLayoutId id="2147483678" r:id="rId10"/>
    <p:sldLayoutId id="2147483687" r:id="rId11"/>
    <p:sldLayoutId id="2147483675" r:id="rId12"/>
    <p:sldLayoutId id="2147483688" r:id="rId13"/>
    <p:sldLayoutId id="2147483676" r:id="rId14"/>
    <p:sldLayoutId id="2147483689" r:id="rId15"/>
    <p:sldLayoutId id="2147483677" r:id="rId16"/>
    <p:sldLayoutId id="2147483690" r:id="rId17"/>
    <p:sldLayoutId id="2147483679" r:id="rId18"/>
    <p:sldLayoutId id="2147483694" r:id="rId19"/>
    <p:sldLayoutId id="2147483680" r:id="rId20"/>
    <p:sldLayoutId id="2147483693" r:id="rId21"/>
    <p:sldLayoutId id="2147483668" r:id="rId22"/>
    <p:sldLayoutId id="2147483692" r:id="rId23"/>
    <p:sldLayoutId id="2147483681" r:id="rId24"/>
    <p:sldLayoutId id="2147483691" r:id="rId25"/>
    <p:sldLayoutId id="2147483684" r:id="rId26"/>
    <p:sldLayoutId id="2147483683" r:id="rId27"/>
    <p:sldLayoutId id="2147483682" r:id="rId28"/>
    <p:sldLayoutId id="2147483667" r:id="rId29"/>
    <p:sldLayoutId id="2147483695" r:id="rId30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chemeClr val="accent1"/>
          </a:solidFill>
          <a:latin typeface="Avenir Heavy" panose="02000503020000020003" pitchFamily="2" charset="0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1pPr>
      <a:lvl2pPr marL="5669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2pPr>
      <a:lvl3pPr marL="9144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3pPr>
      <a:lvl4pPr marL="1252728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4pPr>
      <a:lvl5pPr marL="1600200" indent="-228600" algn="l" defTabSz="6858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venir" panose="02000503020000020003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72" userDrawn="1">
          <p15:clr>
            <a:srgbClr val="F26B43"/>
          </p15:clr>
        </p15:guide>
        <p15:guide id="5" pos="720" userDrawn="1">
          <p15:clr>
            <a:srgbClr val="F26B43"/>
          </p15:clr>
        </p15:guide>
        <p15:guide id="6" pos="5040" userDrawn="1">
          <p15:clr>
            <a:srgbClr val="F26B43"/>
          </p15:clr>
        </p15:guide>
        <p15:guide id="7" orient="horz" pos="156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  <p15:guide id="9" orient="horz" pos="732" userDrawn="1">
          <p15:clr>
            <a:srgbClr val="F26B43"/>
          </p15:clr>
        </p15:guide>
        <p15:guide id="10" orient="horz" pos="804" userDrawn="1">
          <p15:clr>
            <a:srgbClr val="F26B43"/>
          </p15:clr>
        </p15:guide>
        <p15:guide id="11" orient="horz" pos="2916" userDrawn="1">
          <p15:clr>
            <a:srgbClr val="F26B43"/>
          </p15:clr>
        </p15:guide>
        <p15:guide id="12" pos="2016" userDrawn="1">
          <p15:clr>
            <a:srgbClr val="F26B43"/>
          </p15:clr>
        </p15:guide>
        <p15:guide id="13" pos="3744" userDrawn="1">
          <p15:clr>
            <a:srgbClr val="F26B43"/>
          </p15:clr>
        </p15:guide>
        <p15:guide id="14" pos="2976" userDrawn="1">
          <p15:clr>
            <a:srgbClr val="F26B43"/>
          </p15:clr>
        </p15:guide>
        <p15:guide id="15" pos="2784" userDrawn="1">
          <p15:clr>
            <a:srgbClr val="F26B43"/>
          </p15:clr>
        </p15:guide>
        <p15:guide id="16" pos="3840" userDrawn="1">
          <p15:clr>
            <a:srgbClr val="F26B43"/>
          </p15:clr>
        </p15:guide>
        <p15:guide id="17" pos="3648" userDrawn="1">
          <p15:clr>
            <a:srgbClr val="F26B43"/>
          </p15:clr>
        </p15:guide>
        <p15:guide id="18" pos="2112" userDrawn="1">
          <p15:clr>
            <a:srgbClr val="F26B43"/>
          </p15:clr>
        </p15:guide>
        <p15:guide id="19" pos="19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E8A574D-84D0-0444-A071-BD19A924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57350"/>
            <a:ext cx="6858000" cy="1486810"/>
          </a:xfrm>
        </p:spPr>
        <p:txBody>
          <a:bodyPr anchor="ctr"/>
          <a:lstStyle/>
          <a:p>
            <a:r>
              <a:rPr lang="en-US" dirty="0" smtClean="0"/>
              <a:t>User Research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09950"/>
            <a:ext cx="6858000" cy="1219200"/>
          </a:xfrm>
        </p:spPr>
        <p:txBody>
          <a:bodyPr>
            <a:normAutofit/>
          </a:bodyPr>
          <a:lstStyle/>
          <a:p>
            <a:r>
              <a:rPr lang="en-US" dirty="0"/>
              <a:t>Prepared by the Digital Service at Veterans Affairs (DSVA)</a:t>
            </a:r>
          </a:p>
          <a:p>
            <a:r>
              <a:rPr lang="en-US" dirty="0"/>
              <a:t>Prepared for and presented to the VA Web Brand Consolidation Working Group</a:t>
            </a:r>
          </a:p>
          <a:p>
            <a:endParaRPr lang="en-US" dirty="0"/>
          </a:p>
          <a:p>
            <a:r>
              <a:rPr lang="en-US" dirty="0" smtClean="0"/>
              <a:t>April 26 </a:t>
            </a:r>
            <a:r>
              <a:rPr lang="en-US" dirty="0" smtClean="0"/>
              <a:t>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Groupings of items with the highest </a:t>
            </a:r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Update Direct </a:t>
            </a:r>
            <a:r>
              <a:rPr lang="en-US" sz="1600" dirty="0" smtClean="0"/>
              <a:t>Deposit</a:t>
            </a:r>
          </a:p>
          <a:p>
            <a:r>
              <a:rPr lang="en-US" sz="1600" dirty="0"/>
              <a:t>Add or Remove a </a:t>
            </a:r>
            <a:r>
              <a:rPr lang="en-US" sz="1600" dirty="0" smtClean="0"/>
              <a:t>Dependent</a:t>
            </a:r>
          </a:p>
          <a:p>
            <a:r>
              <a:rPr lang="en-US" sz="1600" dirty="0" smtClean="0"/>
              <a:t>View </a:t>
            </a:r>
            <a:r>
              <a:rPr lang="en-US" sz="1600" dirty="0"/>
              <a:t>Payment </a:t>
            </a:r>
            <a:r>
              <a:rPr lang="en-US" sz="1600" dirty="0" smtClean="0"/>
              <a:t>History</a:t>
            </a:r>
          </a:p>
          <a:p>
            <a:r>
              <a:rPr lang="en-US" sz="1600" dirty="0"/>
              <a:t>Download Benefit </a:t>
            </a:r>
            <a:r>
              <a:rPr lang="en-US" sz="1600" dirty="0" smtClean="0"/>
              <a:t>Letters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3117-1AAA-C145-B8CB-C8B0DE5DFF43}" type="datetime3">
              <a:rPr lang="en-US" smtClean="0"/>
              <a:t>26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sz="1600" dirty="0" smtClean="0"/>
              <a:t>Apply for a Printed Veteran ID Card</a:t>
            </a:r>
          </a:p>
          <a:p>
            <a:r>
              <a:rPr lang="en-US" sz="1600" dirty="0" smtClean="0"/>
              <a:t>Request your Military Personnel File (DD-214)</a:t>
            </a:r>
          </a:p>
          <a:p>
            <a:r>
              <a:rPr lang="en-US" sz="1600" dirty="0" smtClean="0"/>
              <a:t>How to Apply for a Discharge Upgrade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1600" dirty="0"/>
              <a:t>Find VA </a:t>
            </a:r>
            <a:r>
              <a:rPr lang="en-US" sz="1600" dirty="0" smtClean="0"/>
              <a:t>Forms</a:t>
            </a:r>
          </a:p>
          <a:p>
            <a:r>
              <a:rPr lang="en-US" sz="1600" dirty="0"/>
              <a:t>Find Nearby VA Locations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57200" y="1276351"/>
            <a:ext cx="2743200" cy="4482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Group 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3200400" y="1276351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5943600" y="1276351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Group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Groupings of items with the highest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 smtClean="0"/>
              <a:t>Veterans </a:t>
            </a:r>
            <a:r>
              <a:rPr lang="en-US" sz="1600" dirty="0"/>
              <a:t>Benefits Administration (VBA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VA </a:t>
            </a:r>
            <a:r>
              <a:rPr lang="en-US" sz="1600" dirty="0" smtClean="0"/>
              <a:t>Leadership</a:t>
            </a:r>
          </a:p>
          <a:p>
            <a:r>
              <a:rPr lang="en-US" sz="1600" dirty="0"/>
              <a:t>Veterans Health Administration (VHA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National Cemetery Administration (NCA)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3117-1AAA-C145-B8CB-C8B0DE5DFF43}" type="datetime3">
              <a:rPr lang="en-US" smtClean="0"/>
              <a:t>26 April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sz="1600" dirty="0" smtClean="0"/>
              <a:t>Veterans </a:t>
            </a:r>
            <a:r>
              <a:rPr lang="en-US" sz="1600" dirty="0"/>
              <a:t>Choice </a:t>
            </a:r>
            <a:r>
              <a:rPr lang="en-US" sz="1600" dirty="0" smtClean="0"/>
              <a:t>Program</a:t>
            </a:r>
          </a:p>
          <a:p>
            <a:r>
              <a:rPr lang="en-US" sz="1600" dirty="0"/>
              <a:t>Affordable Care </a:t>
            </a:r>
            <a:r>
              <a:rPr lang="en-US" sz="1600" dirty="0" smtClean="0"/>
              <a:t>Act</a:t>
            </a:r>
          </a:p>
          <a:p>
            <a:r>
              <a:rPr lang="en-US" sz="1600" dirty="0"/>
              <a:t>Read VA Health Research</a:t>
            </a:r>
            <a:endParaRPr lang="en-US" sz="160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sz="1600" dirty="0"/>
              <a:t>Get Your VA Health </a:t>
            </a:r>
            <a:r>
              <a:rPr lang="en-US" sz="1600" dirty="0" smtClean="0"/>
              <a:t>Records</a:t>
            </a:r>
          </a:p>
          <a:p>
            <a:r>
              <a:rPr lang="en-US" sz="1600" dirty="0"/>
              <a:t>Order Hearing Aid Batteries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57200" y="1276351"/>
            <a:ext cx="2743200" cy="4482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Group 4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3200400" y="1276351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Group 5</a:t>
            </a:r>
            <a:endParaRPr lang="en-US" dirty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5943600" y="1276351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Group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2 – Benefit Lifecycle Card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048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7772400" cy="62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was to </a:t>
            </a:r>
            <a:r>
              <a:rPr lang="en-US" b="0" dirty="0"/>
              <a:t>f</a:t>
            </a:r>
            <a:r>
              <a:rPr lang="en-US" b="0" dirty="0" smtClean="0"/>
              <a:t>ind if our proposed </a:t>
            </a:r>
            <a:r>
              <a:rPr lang="en-US" b="0" dirty="0"/>
              <a:t>benefit </a:t>
            </a:r>
            <a:r>
              <a:rPr lang="en-US" b="0" dirty="0" smtClean="0"/>
              <a:t>lifecycle works </a:t>
            </a:r>
            <a:r>
              <a:rPr lang="en-US" b="0" dirty="0"/>
              <a:t>for Veterans.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dirty="0"/>
              <a:t>Can users </a:t>
            </a:r>
            <a:r>
              <a:rPr lang="en-US" dirty="0" smtClean="0"/>
              <a:t>consistently </a:t>
            </a:r>
            <a:r>
              <a:rPr lang="en-US" dirty="0"/>
              <a:t>group content by the proposed spoke model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Explore &amp; Apply</a:t>
            </a:r>
          </a:p>
          <a:p>
            <a:pPr lvl="1"/>
            <a:r>
              <a:rPr lang="en-US" dirty="0" smtClean="0"/>
              <a:t>Track &amp; Manage</a:t>
            </a:r>
          </a:p>
          <a:p>
            <a:pPr lvl="1"/>
            <a:r>
              <a:rPr lang="en-US" dirty="0" smtClean="0"/>
              <a:t>More From VA</a:t>
            </a:r>
            <a:endParaRPr lang="en-US" dirty="0"/>
          </a:p>
          <a:p>
            <a:r>
              <a:rPr lang="en-US" dirty="0"/>
              <a:t>What type of content ends up in "More From </a:t>
            </a:r>
            <a:r>
              <a:rPr lang="en-US" dirty="0" smtClean="0"/>
              <a:t>VA”?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Study objectives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3231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Veterans showed us which of the buckets they would use to arrange the top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Created a closed card sort in Optimal Workshop</a:t>
            </a:r>
          </a:p>
          <a:p>
            <a:pPr lvl="1"/>
            <a:r>
              <a:rPr lang="en-US" b="1" dirty="0" smtClean="0"/>
              <a:t>20 cards, 3 categories</a:t>
            </a:r>
          </a:p>
          <a:p>
            <a:r>
              <a:rPr lang="en-US" b="1" dirty="0" smtClean="0"/>
              <a:t>Distributed to 4k Veterans via </a:t>
            </a:r>
            <a:r>
              <a:rPr lang="en-US" b="1" dirty="0" err="1" smtClean="0"/>
              <a:t>MyHealtheVet</a:t>
            </a:r>
            <a:r>
              <a:rPr lang="en-US" b="1" dirty="0" smtClean="0"/>
              <a:t> mailing list</a:t>
            </a:r>
          </a:p>
          <a:p>
            <a:r>
              <a:rPr lang="en-US" b="1" dirty="0" smtClean="0"/>
              <a:t>Received 240 responses (Apr 5 </a:t>
            </a:r>
            <a:r>
              <a:rPr lang="mr-IN" b="1" dirty="0" smtClean="0"/>
              <a:t>–</a:t>
            </a:r>
            <a:r>
              <a:rPr lang="en-US" b="1" dirty="0" smtClean="0"/>
              <a:t> Apr 20)</a:t>
            </a:r>
          </a:p>
          <a:p>
            <a:r>
              <a:rPr lang="en-US" b="1" dirty="0" smtClean="0"/>
              <a:t>95% Veterans, several spouses and other family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8815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9" y="247650"/>
            <a:ext cx="7891862" cy="4381500"/>
          </a:xfrm>
        </p:spPr>
      </p:pic>
    </p:spTree>
    <p:extLst>
      <p:ext uri="{BB962C8B-B14F-4D97-AF65-F5344CB8AC3E}">
        <p14:creationId xmlns:p14="http://schemas.microsoft.com/office/powerpoint/2010/main" val="6949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we would have grouped the items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0890"/>
            <a:ext cx="2743200" cy="3198020"/>
          </a:xfrm>
        </p:spPr>
        <p:txBody>
          <a:bodyPr/>
          <a:lstStyle/>
          <a:p>
            <a:r>
              <a:rPr lang="en-US" sz="1100" dirty="0" smtClean="0"/>
              <a:t>Health </a:t>
            </a:r>
            <a:r>
              <a:rPr lang="en-US" sz="1100" dirty="0"/>
              <a:t>Care Application Process</a:t>
            </a:r>
          </a:p>
          <a:p>
            <a:r>
              <a:rPr lang="en-US" sz="1100" dirty="0"/>
              <a:t>Health Care Eligibility</a:t>
            </a:r>
          </a:p>
          <a:p>
            <a:r>
              <a:rPr lang="en-US" sz="1100" dirty="0"/>
              <a:t>Apply Now for Health Care</a:t>
            </a:r>
          </a:p>
          <a:p>
            <a:r>
              <a:rPr lang="en-US" sz="1100" dirty="0"/>
              <a:t>Disability Compensation Eligibility</a:t>
            </a:r>
          </a:p>
          <a:p>
            <a:r>
              <a:rPr lang="en-US" sz="1100" dirty="0"/>
              <a:t>Disability Compensation Application Process</a:t>
            </a:r>
          </a:p>
          <a:p>
            <a:r>
              <a:rPr lang="en-US" sz="1100" dirty="0"/>
              <a:t>Apply Now for Disability </a:t>
            </a:r>
            <a:r>
              <a:rPr lang="en-US" sz="1100" dirty="0" smtClean="0"/>
              <a:t>Compensation</a:t>
            </a:r>
          </a:p>
          <a:p>
            <a:r>
              <a:rPr lang="en-US" sz="1100" dirty="0" smtClean="0"/>
              <a:t>Apply for Printed Veteran ID Card</a:t>
            </a:r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3117-1AAA-C145-B8CB-C8B0DE5DFF43}" type="datetime3">
              <a:rPr lang="en-US" smtClean="0"/>
              <a:t>26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>
          <a:xfrm>
            <a:off x="3200400" y="1410890"/>
            <a:ext cx="2743200" cy="3198020"/>
          </a:xfrm>
        </p:spPr>
        <p:txBody>
          <a:bodyPr/>
          <a:lstStyle/>
          <a:p>
            <a:r>
              <a:rPr lang="en-US" sz="1100" dirty="0" smtClean="0"/>
              <a:t>Refill</a:t>
            </a:r>
            <a:r>
              <a:rPr lang="en-US" sz="1100" dirty="0"/>
              <a:t>, Track, and Manage Your Prescriptions</a:t>
            </a:r>
          </a:p>
          <a:p>
            <a:r>
              <a:rPr lang="en-US" sz="1100" dirty="0"/>
              <a:t>Message Your Health Care Team</a:t>
            </a:r>
          </a:p>
          <a:p>
            <a:r>
              <a:rPr lang="en-US" sz="1100" dirty="0"/>
              <a:t>Schedule a VA Appointment</a:t>
            </a:r>
          </a:p>
          <a:p>
            <a:r>
              <a:rPr lang="en-US" sz="1100" dirty="0"/>
              <a:t>Get Your VA Health Records</a:t>
            </a:r>
          </a:p>
          <a:p>
            <a:r>
              <a:rPr lang="en-US" sz="1100" dirty="0"/>
              <a:t>Track Your Claims and Appeals</a:t>
            </a:r>
          </a:p>
          <a:p>
            <a:r>
              <a:rPr lang="en-US" sz="1100" dirty="0"/>
              <a:t>Check Post-9/11 GI Bill Benefits</a:t>
            </a:r>
          </a:p>
          <a:p>
            <a:r>
              <a:rPr lang="en-US" sz="1100" dirty="0" smtClean="0"/>
              <a:t>Request </a:t>
            </a:r>
            <a:r>
              <a:rPr lang="en-US" sz="1100" dirty="0"/>
              <a:t>your Military Personnel File (DD-214)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>
          <a:xfrm>
            <a:off x="5943600" y="1410890"/>
            <a:ext cx="2743200" cy="3198020"/>
          </a:xfrm>
        </p:spPr>
        <p:txBody>
          <a:bodyPr/>
          <a:lstStyle/>
          <a:p>
            <a:r>
              <a:rPr lang="en-US" sz="1100" dirty="0" smtClean="0"/>
              <a:t>Health </a:t>
            </a:r>
            <a:r>
              <a:rPr lang="en-US" sz="1100" dirty="0"/>
              <a:t>Needs and Conditions</a:t>
            </a:r>
          </a:p>
          <a:p>
            <a:r>
              <a:rPr lang="en-US" sz="1100" dirty="0"/>
              <a:t>Disability Ratings Appeals Process</a:t>
            </a:r>
          </a:p>
          <a:p>
            <a:r>
              <a:rPr lang="en-US" sz="1100" dirty="0"/>
              <a:t>Compare GI Bill Benefits</a:t>
            </a:r>
          </a:p>
          <a:p>
            <a:r>
              <a:rPr lang="en-US" sz="1100" dirty="0"/>
              <a:t>Veterans Pension Rates</a:t>
            </a:r>
          </a:p>
          <a:p>
            <a:r>
              <a:rPr lang="en-US" sz="1100" dirty="0"/>
              <a:t>Plan a Burial</a:t>
            </a:r>
          </a:p>
          <a:p>
            <a:r>
              <a:rPr lang="en-US" sz="1100" dirty="0"/>
              <a:t>Home </a:t>
            </a:r>
            <a:r>
              <a:rPr lang="en-US" sz="1100" dirty="0" smtClean="0"/>
              <a:t>Loans</a:t>
            </a:r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57200" y="1047750"/>
            <a:ext cx="2743200" cy="4482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Explore &amp; </a:t>
            </a:r>
            <a:r>
              <a:rPr lang="en-US" b="1" dirty="0" smtClean="0"/>
              <a:t>Apply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32004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Track </a:t>
            </a:r>
            <a:r>
              <a:rPr lang="en-US" b="1" dirty="0"/>
              <a:t>and </a:t>
            </a:r>
            <a:r>
              <a:rPr lang="en-US" b="1" dirty="0" smtClean="0"/>
              <a:t>Manage</a:t>
            </a:r>
            <a:endParaRPr lang="en-US" b="1" dirty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59436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More </a:t>
            </a:r>
            <a:r>
              <a:rPr lang="en-US" b="1" dirty="0"/>
              <a:t>From </a:t>
            </a:r>
            <a:r>
              <a:rPr lang="en-US" b="1" dirty="0" smtClean="0"/>
              <a:t>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95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Veterans grouped the items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86" y="1017270"/>
            <a:ext cx="3524628" cy="38404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7B24-BCAB-BE45-8684-F9DBEA217931}" type="datetime3">
              <a:rPr lang="en-US" smtClean="0"/>
              <a:t>26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6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content worked better than others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0890"/>
            <a:ext cx="2743200" cy="3198020"/>
          </a:xfrm>
        </p:spPr>
        <p:txBody>
          <a:bodyPr/>
          <a:lstStyle/>
          <a:p>
            <a:r>
              <a:rPr lang="en-US" sz="1100" dirty="0" smtClean="0">
                <a:solidFill>
                  <a:srgbClr val="00B050"/>
                </a:solidFill>
              </a:rPr>
              <a:t>Health </a:t>
            </a:r>
            <a:r>
              <a:rPr lang="en-US" sz="1100" dirty="0">
                <a:solidFill>
                  <a:srgbClr val="00B050"/>
                </a:solidFill>
              </a:rPr>
              <a:t>Care Application Process</a:t>
            </a:r>
          </a:p>
          <a:p>
            <a:r>
              <a:rPr lang="en-US" sz="1100" dirty="0">
                <a:solidFill>
                  <a:srgbClr val="00B050"/>
                </a:solidFill>
              </a:rPr>
              <a:t>Health Care Eligibility</a:t>
            </a:r>
          </a:p>
          <a:p>
            <a:r>
              <a:rPr lang="en-US" sz="1100" dirty="0">
                <a:solidFill>
                  <a:srgbClr val="00B050"/>
                </a:solidFill>
              </a:rPr>
              <a:t>Apply Now for Health Care</a:t>
            </a:r>
          </a:p>
          <a:p>
            <a:r>
              <a:rPr lang="en-US" sz="1100" dirty="0">
                <a:solidFill>
                  <a:srgbClr val="00B050"/>
                </a:solidFill>
              </a:rPr>
              <a:t>Disability Compensation Eligibility</a:t>
            </a:r>
          </a:p>
          <a:p>
            <a:r>
              <a:rPr lang="en-US" sz="1100" dirty="0">
                <a:solidFill>
                  <a:srgbClr val="00B050"/>
                </a:solidFill>
              </a:rPr>
              <a:t>Disability Compensation Application Process</a:t>
            </a:r>
          </a:p>
          <a:p>
            <a:r>
              <a:rPr lang="en-US" sz="1100" dirty="0">
                <a:solidFill>
                  <a:srgbClr val="00B050"/>
                </a:solidFill>
              </a:rPr>
              <a:t>Apply Now for Disability </a:t>
            </a:r>
            <a:r>
              <a:rPr lang="en-US" sz="1100" dirty="0" smtClean="0">
                <a:solidFill>
                  <a:srgbClr val="00B050"/>
                </a:solidFill>
              </a:rPr>
              <a:t>Compensation</a:t>
            </a:r>
          </a:p>
          <a:p>
            <a:r>
              <a:rPr lang="en-US" sz="1100" dirty="0">
                <a:solidFill>
                  <a:srgbClr val="FFC000"/>
                </a:solidFill>
              </a:rPr>
              <a:t>Apply for Printed Veteran ID Card</a:t>
            </a:r>
          </a:p>
          <a:p>
            <a:endParaRPr lang="en-US" sz="1100" dirty="0">
              <a:solidFill>
                <a:srgbClr val="00B050"/>
              </a:solidFill>
            </a:endParaRPr>
          </a:p>
          <a:p>
            <a:endParaRPr lang="en-US" sz="1100" dirty="0" smtClean="0"/>
          </a:p>
          <a:p>
            <a:endParaRPr lang="en-US" sz="1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93117-1AAA-C145-B8CB-C8B0DE5DFF43}" type="datetime3">
              <a:rPr lang="en-US" smtClean="0"/>
              <a:t>26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>
          <a:xfrm>
            <a:off x="3200400" y="1410890"/>
            <a:ext cx="2743200" cy="3198020"/>
          </a:xfrm>
        </p:spPr>
        <p:txBody>
          <a:bodyPr/>
          <a:lstStyle/>
          <a:p>
            <a:r>
              <a:rPr lang="en-US" sz="1100" dirty="0" smtClean="0">
                <a:solidFill>
                  <a:srgbClr val="00B050"/>
                </a:solidFill>
              </a:rPr>
              <a:t>Refill</a:t>
            </a:r>
            <a:r>
              <a:rPr lang="en-US" sz="1100" dirty="0">
                <a:solidFill>
                  <a:srgbClr val="00B050"/>
                </a:solidFill>
              </a:rPr>
              <a:t>, Track, and Manage Your Prescriptions</a:t>
            </a:r>
          </a:p>
          <a:p>
            <a:r>
              <a:rPr lang="en-US" sz="1100" dirty="0">
                <a:solidFill>
                  <a:srgbClr val="00B050"/>
                </a:solidFill>
              </a:rPr>
              <a:t>Message Your Health Care Team</a:t>
            </a:r>
          </a:p>
          <a:p>
            <a:r>
              <a:rPr lang="en-US" sz="1100" dirty="0">
                <a:solidFill>
                  <a:srgbClr val="00B050"/>
                </a:solidFill>
              </a:rPr>
              <a:t>Schedule a VA Appointment</a:t>
            </a:r>
          </a:p>
          <a:p>
            <a:r>
              <a:rPr lang="en-US" sz="1100" dirty="0" smtClean="0">
                <a:solidFill>
                  <a:srgbClr val="00B050"/>
                </a:solidFill>
              </a:rPr>
              <a:t>Get Your VA Health Records</a:t>
            </a:r>
          </a:p>
          <a:p>
            <a:r>
              <a:rPr lang="en-US" sz="1100" dirty="0" smtClean="0">
                <a:solidFill>
                  <a:srgbClr val="00B050"/>
                </a:solidFill>
              </a:rPr>
              <a:t>Track Your Claims and Appeals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Check </a:t>
            </a:r>
            <a:r>
              <a:rPr lang="en-US" sz="1100" dirty="0">
                <a:solidFill>
                  <a:srgbClr val="FF0000"/>
                </a:solidFill>
              </a:rPr>
              <a:t>Post-9/11 GI Bill Benefits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Request </a:t>
            </a:r>
            <a:r>
              <a:rPr lang="en-US" sz="1100" dirty="0">
                <a:solidFill>
                  <a:srgbClr val="FF0000"/>
                </a:solidFill>
              </a:rPr>
              <a:t>your Military Personnel File (DD-214)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>
          <a:xfrm>
            <a:off x="5943600" y="1410890"/>
            <a:ext cx="2743200" cy="3198020"/>
          </a:xfrm>
        </p:spPr>
        <p:txBody>
          <a:bodyPr/>
          <a:lstStyle/>
          <a:p>
            <a:r>
              <a:rPr lang="en-US" sz="1100" dirty="0" smtClean="0">
                <a:solidFill>
                  <a:srgbClr val="FFC000"/>
                </a:solidFill>
              </a:rPr>
              <a:t>Health </a:t>
            </a:r>
            <a:r>
              <a:rPr lang="en-US" sz="1100" dirty="0">
                <a:solidFill>
                  <a:srgbClr val="FFC000"/>
                </a:solidFill>
              </a:rPr>
              <a:t>Needs and Conditions</a:t>
            </a:r>
          </a:p>
          <a:p>
            <a:r>
              <a:rPr lang="en-US" sz="1100" dirty="0">
                <a:solidFill>
                  <a:srgbClr val="FFC000"/>
                </a:solidFill>
              </a:rPr>
              <a:t>Disability Ratings Appeals Process</a:t>
            </a:r>
          </a:p>
          <a:p>
            <a:r>
              <a:rPr lang="en-US" sz="1100" dirty="0">
                <a:solidFill>
                  <a:srgbClr val="FFC000"/>
                </a:solidFill>
              </a:rPr>
              <a:t>Compare GI Bill Benefits</a:t>
            </a:r>
          </a:p>
          <a:p>
            <a:r>
              <a:rPr lang="en-US" sz="1100" dirty="0">
                <a:solidFill>
                  <a:srgbClr val="00B050"/>
                </a:solidFill>
              </a:rPr>
              <a:t>Veterans Pension Rates</a:t>
            </a:r>
          </a:p>
          <a:p>
            <a:r>
              <a:rPr lang="en-US" sz="1100" dirty="0">
                <a:solidFill>
                  <a:srgbClr val="FFC000"/>
                </a:solidFill>
              </a:rPr>
              <a:t>Plan a Burial</a:t>
            </a:r>
          </a:p>
          <a:p>
            <a:r>
              <a:rPr lang="en-US" sz="1100" dirty="0">
                <a:solidFill>
                  <a:srgbClr val="FFC000"/>
                </a:solidFill>
              </a:rPr>
              <a:t>Home </a:t>
            </a:r>
            <a:r>
              <a:rPr lang="en-US" sz="1100" dirty="0" smtClean="0">
                <a:solidFill>
                  <a:srgbClr val="FFC000"/>
                </a:solidFill>
              </a:rPr>
              <a:t>Loans</a:t>
            </a:r>
            <a:endParaRPr lang="en-US" sz="1100" dirty="0">
              <a:solidFill>
                <a:srgbClr val="FFC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457200" y="1047750"/>
            <a:ext cx="2743200" cy="4482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Explore &amp; </a:t>
            </a:r>
            <a:r>
              <a:rPr lang="en-US" b="1" dirty="0" smtClean="0"/>
              <a:t>Apply</a:t>
            </a:r>
            <a:endParaRPr lang="en-US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32004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Track </a:t>
            </a:r>
            <a:r>
              <a:rPr lang="en-US" b="1" dirty="0"/>
              <a:t>and </a:t>
            </a:r>
            <a:r>
              <a:rPr lang="en-US" b="1" dirty="0" smtClean="0"/>
              <a:t>Manage</a:t>
            </a:r>
            <a:endParaRPr lang="en-US" b="1" dirty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5943600" y="1047750"/>
            <a:ext cx="2743200" cy="4482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More </a:t>
            </a:r>
            <a:r>
              <a:rPr lang="en-US" b="1" dirty="0"/>
              <a:t>From </a:t>
            </a:r>
            <a:r>
              <a:rPr lang="en-US" b="1" dirty="0" smtClean="0"/>
              <a:t>VA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5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Organizing benefits around the lifecycle makes sense to Veterans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Explore &amp; Apply works well for the items we thought fit in that category like “Health Care Eligibility”</a:t>
            </a:r>
          </a:p>
          <a:p>
            <a:r>
              <a:rPr lang="en-US" b="1" dirty="0" smtClean="0"/>
              <a:t>Many Track </a:t>
            </a:r>
            <a:r>
              <a:rPr lang="en-US" b="1" dirty="0"/>
              <a:t>&amp; </a:t>
            </a:r>
            <a:r>
              <a:rPr lang="en-US" b="1" dirty="0" smtClean="0"/>
              <a:t>Manage cards were consistently sorted </a:t>
            </a:r>
            <a:r>
              <a:rPr lang="en-US" b="1" dirty="0"/>
              <a:t>by Veterans, but other items including “Request DD-214” don’t </a:t>
            </a:r>
            <a:r>
              <a:rPr lang="en-US" b="1" dirty="0" smtClean="0"/>
              <a:t>fit</a:t>
            </a:r>
          </a:p>
          <a:p>
            <a:r>
              <a:rPr lang="en-US" b="1" dirty="0" smtClean="0"/>
              <a:t>Several items including “Compare GI Bill Benefits” </a:t>
            </a:r>
            <a:r>
              <a:rPr lang="en-US" b="1" dirty="0" err="1" smtClean="0"/>
              <a:t>aren</a:t>
            </a:r>
            <a:r>
              <a:rPr lang="mr-IN" b="1" dirty="0" smtClean="0"/>
              <a:t>’</a:t>
            </a:r>
            <a:r>
              <a:rPr lang="en-US" b="1" dirty="0" smtClean="0"/>
              <a:t>t easily placed in only one category</a:t>
            </a:r>
          </a:p>
          <a:p>
            <a:r>
              <a:rPr lang="en-US" b="1" dirty="0" smtClean="0"/>
              <a:t>More From VA cards had the most inconsistent placement but did not distract Veterans from the benefit lifecycle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19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8851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D97BD-49D0-F045-BFFC-0016C1D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="" xmlns:a16="http://schemas.microsoft.com/office/drawing/2014/main" id="{90F1BE01-E78D-8D45-9FFF-919906A6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="" xmlns:a16="http://schemas.microsoft.com/office/drawing/2014/main" id="{3C0D33C2-8E08-A041-AA74-D2FE0E97E71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86065282"/>
              </p:ext>
            </p:extLst>
          </p:nvPr>
        </p:nvGraphicFramePr>
        <p:xfrm>
          <a:off x="457200" y="1276350"/>
          <a:ext cx="4994276" cy="223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0628">
                  <a:extLst>
                    <a:ext uri="{9D8B030D-6E8A-4147-A177-3AD203B41FA5}">
                      <a16:colId xmlns="" xmlns:a16="http://schemas.microsoft.com/office/drawing/2014/main" val="3491581060"/>
                    </a:ext>
                  </a:extLst>
                </a:gridCol>
                <a:gridCol w="983648">
                  <a:extLst>
                    <a:ext uri="{9D8B030D-6E8A-4147-A177-3AD203B41FA5}">
                      <a16:colId xmlns="" xmlns:a16="http://schemas.microsoft.com/office/drawing/2014/main" val="1867765844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1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“Others” Resources Card Sort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674713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2 </a:t>
                      </a:r>
                      <a:r>
                        <a:rPr lang="mr-IN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baseline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Benefit Lifecycle Card Sort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7959654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3a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Homepage Wireframes v1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336018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Study 3b </a:t>
                      </a:r>
                      <a:r>
                        <a:rPr lang="mr-IN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–</a:t>
                      </a:r>
                      <a:r>
                        <a:rPr lang="en-US" sz="1400" b="0" dirty="0" smtClean="0">
                          <a:solidFill>
                            <a:schemeClr val="tx2"/>
                          </a:solidFill>
                          <a:latin typeface="Avenir" panose="02000503020000020003" pitchFamily="2" charset="0"/>
                        </a:rPr>
                        <a:t> Homepage Wireframes v2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1"/>
                        </a:solidFill>
                        <a:latin typeface="Avenir" panose="02000503020000020003" pitchFamily="2" charset="0"/>
                      </a:endParaRPr>
                    </a:p>
                  </a:txBody>
                  <a:tcPr marL="115253" marR="115253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83986872"/>
                  </a:ext>
                </a:extLst>
              </a:tr>
            </a:tbl>
          </a:graphicData>
        </a:graphic>
      </p:graphicFrame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8191117A-1E2E-F44A-9D94-897E08DBC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CA35D4E5-3A5D-BE4A-A792-7CC069181AC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We gathered feedback from hundreds of Veterans about our plans for a new </a:t>
            </a:r>
            <a:r>
              <a:rPr lang="en-US" dirty="0" err="1" smtClean="0"/>
              <a:t>va.gov</a:t>
            </a:r>
            <a:r>
              <a:rPr lang="en-US" dirty="0" smtClean="0"/>
              <a:t>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April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learned that the benefit lifecycle can work as part of the content strategy but applying it to the content hubs will take finesse.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633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the benefit lifecycle will require careful planning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Veterans consistently understand the difference between the Explore &amp; Apply vs Track &amp; Manage phases of the benefit lifecycle</a:t>
            </a:r>
          </a:p>
          <a:p>
            <a:r>
              <a:rPr lang="en-US" b="1" dirty="0" smtClean="0"/>
              <a:t>Content should be tested before sorting it under a spoke</a:t>
            </a:r>
            <a:r>
              <a:rPr lang="en-US" b="1" dirty="0"/>
              <a:t>, especially </a:t>
            </a:r>
            <a:r>
              <a:rPr lang="en-US" b="1" dirty="0" smtClean="0"/>
              <a:t>Track &amp; Manage items</a:t>
            </a:r>
          </a:p>
          <a:p>
            <a:r>
              <a:rPr lang="en-US" b="1" dirty="0" smtClean="0"/>
              <a:t>Veterans will not be distracted by a More</a:t>
            </a:r>
            <a:r>
              <a:rPr lang="en-US" b="1" dirty="0"/>
              <a:t> </a:t>
            </a:r>
            <a:r>
              <a:rPr lang="en-US" b="1" dirty="0" smtClean="0"/>
              <a:t>From VA spoke but it cannot be used as a way to consistently locate content</a:t>
            </a:r>
          </a:p>
          <a:p>
            <a:r>
              <a:rPr lang="en-US" b="1" dirty="0"/>
              <a:t>Labels for content spokes can use the terms “Explore, Apply, Track, and Manage”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7170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3a – Homepage Wireframes v1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0658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7772400" cy="62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was to gather feedback on two homepage designs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dirty="0" smtClean="0"/>
              <a:t>Which </a:t>
            </a:r>
            <a:r>
              <a:rPr lang="en-US" dirty="0"/>
              <a:t>of our </a:t>
            </a:r>
            <a:r>
              <a:rPr lang="en-US" dirty="0" smtClean="0"/>
              <a:t>wireframe </a:t>
            </a:r>
            <a:r>
              <a:rPr lang="en-US" dirty="0"/>
              <a:t>concepts works best for Veterans?</a:t>
            </a:r>
          </a:p>
          <a:p>
            <a:r>
              <a:rPr lang="en-US" dirty="0"/>
              <a:t>What are the pros/cons of each?</a:t>
            </a:r>
          </a:p>
          <a:p>
            <a:r>
              <a:rPr lang="en-US" dirty="0"/>
              <a:t>How do Veterans prioritize </a:t>
            </a:r>
            <a:r>
              <a:rPr lang="en-US" dirty="0" smtClean="0"/>
              <a:t>the benefit categories?</a:t>
            </a:r>
            <a:endParaRPr lang="en-US" dirty="0"/>
          </a:p>
          <a:p>
            <a:r>
              <a:rPr lang="en-US" dirty="0"/>
              <a:t>What do </a:t>
            </a:r>
            <a:r>
              <a:rPr lang="en-US" dirty="0" smtClean="0"/>
              <a:t>Veterans </a:t>
            </a:r>
            <a:r>
              <a:rPr lang="en-US" dirty="0"/>
              <a:t>think of the top task approach?</a:t>
            </a:r>
          </a:p>
          <a:p>
            <a:r>
              <a:rPr lang="en-US" dirty="0"/>
              <a:t>What do </a:t>
            </a:r>
            <a:r>
              <a:rPr lang="en-US" dirty="0" smtClean="0"/>
              <a:t>Veterans </a:t>
            </a:r>
            <a:r>
              <a:rPr lang="en-US" dirty="0"/>
              <a:t>think of the lifecycle approach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Study objectives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949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spoke with Veterans in person to learn more about what works for them.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Visited DC Medical Center </a:t>
            </a:r>
            <a:r>
              <a:rPr lang="mr-IN" b="1" dirty="0" smtClean="0"/>
              <a:t>–</a:t>
            </a:r>
            <a:r>
              <a:rPr lang="en-US" b="1" dirty="0" smtClean="0"/>
              <a:t> Women’s Clinic</a:t>
            </a:r>
          </a:p>
          <a:p>
            <a:r>
              <a:rPr lang="en-US" b="1" dirty="0" smtClean="0"/>
              <a:t>Spoke with 10 women Veterans of varying ages and races </a:t>
            </a:r>
          </a:p>
          <a:p>
            <a:r>
              <a:rPr lang="en-US" b="1" dirty="0" smtClean="0"/>
              <a:t>Showed them two options for a new homepage (paper wireframes)</a:t>
            </a:r>
          </a:p>
          <a:p>
            <a:r>
              <a:rPr lang="en-US" b="1" dirty="0" smtClean="0"/>
              <a:t>Asked structured questions to gather feedback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318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25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36" y="514350"/>
            <a:ext cx="2164796" cy="41148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3498503" y="749192"/>
            <a:ext cx="457200" cy="30673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12721" y="749191"/>
            <a:ext cx="387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1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Welcome, location, login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3487618" y="1055924"/>
            <a:ext cx="457200" cy="76612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2721" y="1285275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2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Top tasks or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3487618" y="1822045"/>
            <a:ext cx="457200" cy="154205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12721" y="240840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3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All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3487618" y="3364100"/>
            <a:ext cx="457200" cy="38827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12721" y="3399038"/>
            <a:ext cx="44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4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Good news stories, inside VA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3498503" y="495420"/>
            <a:ext cx="457200" cy="25717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12721" y="44586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Header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3490554" y="3821418"/>
            <a:ext cx="457200" cy="80773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12721" y="404061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Footer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36" y="514350"/>
            <a:ext cx="2164796" cy="41148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3498503" y="749192"/>
            <a:ext cx="457200" cy="30673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12721" y="749191"/>
            <a:ext cx="387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1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Welcome, location, login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3487618" y="1055924"/>
            <a:ext cx="457200" cy="76612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2721" y="1285275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2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Top tasks or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3487618" y="1822045"/>
            <a:ext cx="457200" cy="154205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12721" y="240840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3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All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3487618" y="3364100"/>
            <a:ext cx="457200" cy="38827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12721" y="3399038"/>
            <a:ext cx="44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4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Good news stories, inside VA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3498503" y="495420"/>
            <a:ext cx="457200" cy="25717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12721" y="44586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Header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3490554" y="3821418"/>
            <a:ext cx="457200" cy="80773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12721" y="404061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Footer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8114" y="495419"/>
            <a:ext cx="2200388" cy="623103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98114" y="3346753"/>
            <a:ext cx="2175682" cy="128239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Tasks Homepage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 b="29546"/>
          <a:stretch/>
        </p:blipFill>
        <p:spPr>
          <a:xfrm>
            <a:off x="977581" y="1109663"/>
            <a:ext cx="3472622" cy="3657600"/>
          </a:xfr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2 focused on the top tasks available to Veterans split between recurring “manage” and one time “apply” boxes</a:t>
            </a:r>
          </a:p>
          <a:p>
            <a:r>
              <a:rPr lang="en-US" b="1" dirty="0" smtClean="0"/>
              <a:t>Zone 3 listed each benefit category with a simple description and CTA</a:t>
            </a:r>
          </a:p>
        </p:txBody>
      </p:sp>
    </p:spTree>
    <p:extLst>
      <p:ext uri="{BB962C8B-B14F-4D97-AF65-F5344CB8AC3E}">
        <p14:creationId xmlns:p14="http://schemas.microsoft.com/office/powerpoint/2010/main" val="20997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 Category Homepage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2" b="28280"/>
          <a:stretch/>
        </p:blipFill>
        <p:spPr>
          <a:xfrm>
            <a:off x="1038152" y="1047750"/>
            <a:ext cx="2952895" cy="3657600"/>
          </a:xfrm>
        </p:spPr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2 listed the top 4 benefit categories with top tasks listed under “Explore &amp; Apply” or “Track &amp; Manage”</a:t>
            </a:r>
          </a:p>
          <a:p>
            <a:r>
              <a:rPr lang="en-US" b="1" dirty="0" smtClean="0"/>
              <a:t>Zone 3 showed the remaining benefits with lists of top tasks for each</a:t>
            </a:r>
          </a:p>
        </p:txBody>
      </p:sp>
    </p:spTree>
    <p:extLst>
      <p:ext uri="{BB962C8B-B14F-4D97-AF65-F5344CB8AC3E}">
        <p14:creationId xmlns:p14="http://schemas.microsoft.com/office/powerpoint/2010/main" val="2840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learned that Veterans want the context of the benefit category but also quick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7/10 preferred “Benefit Category” design over “Top Tasks”</a:t>
            </a:r>
          </a:p>
          <a:p>
            <a:r>
              <a:rPr lang="en-US" b="1" dirty="0" smtClean="0"/>
              <a:t>Benefit hubs were confirmed as a good organization method</a:t>
            </a:r>
          </a:p>
          <a:p>
            <a:r>
              <a:rPr lang="en-US" b="1" dirty="0" smtClean="0"/>
              <a:t>Veterans wanted the most popular list in each benefit but were overwhelmed by the number of choices</a:t>
            </a:r>
          </a:p>
          <a:p>
            <a:r>
              <a:rPr lang="en-US" b="1" dirty="0" smtClean="0"/>
              <a:t>Separating top tasks from benefit labels was “distracting”</a:t>
            </a:r>
          </a:p>
          <a:p>
            <a:r>
              <a:rPr lang="en-US" b="1" dirty="0" smtClean="0"/>
              <a:t>Both designs were “clean” but “boring” and needed more images</a:t>
            </a:r>
          </a:p>
          <a:p>
            <a:r>
              <a:rPr lang="en-US" b="1" dirty="0" smtClean="0"/>
              <a:t>Appreciation for the one-click access to top resources</a:t>
            </a:r>
          </a:p>
          <a:p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29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9322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1 – “Others” Resources Card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1632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their own words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114800" cy="366117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900" i="1" dirty="0"/>
              <a:t>“The other one [Top Tasks] is more visually pleasing, but this one [Benefit Categories] seems like it packs more information and links in.” </a:t>
            </a:r>
            <a:r>
              <a:rPr lang="mr-IN" sz="1900" i="1" dirty="0"/>
              <a:t>–</a:t>
            </a:r>
            <a:r>
              <a:rPr lang="en-US" sz="1900" i="1" dirty="0"/>
              <a:t> P5</a:t>
            </a:r>
          </a:p>
          <a:p>
            <a:pPr marL="0" indent="0">
              <a:buNone/>
            </a:pPr>
            <a:endParaRPr lang="en-US" sz="1900" i="1" dirty="0" smtClean="0"/>
          </a:p>
          <a:p>
            <a:pPr marL="0" indent="0">
              <a:buNone/>
            </a:pPr>
            <a:r>
              <a:rPr lang="en-US" sz="1900" i="1" dirty="0" smtClean="0"/>
              <a:t>“</a:t>
            </a:r>
            <a:r>
              <a:rPr lang="en-US" sz="1900" i="1" dirty="0"/>
              <a:t>I like that the three </a:t>
            </a:r>
            <a:r>
              <a:rPr lang="en-US" sz="1900" i="1" dirty="0" smtClean="0"/>
              <a:t>things </a:t>
            </a:r>
            <a:r>
              <a:rPr lang="en-US" sz="1900" i="1" dirty="0"/>
              <a:t>I said I would go on here for are at the top</a:t>
            </a:r>
            <a:r>
              <a:rPr lang="en-US" sz="1900" i="1" dirty="0" smtClean="0"/>
              <a:t>.”</a:t>
            </a:r>
          </a:p>
          <a:p>
            <a:pPr marL="0" indent="0">
              <a:buNone/>
            </a:pPr>
            <a:r>
              <a:rPr lang="en-US" sz="1900" i="1" dirty="0" smtClean="0"/>
              <a:t> </a:t>
            </a:r>
            <a:r>
              <a:rPr lang="mr-IN" sz="1900" i="1" dirty="0" smtClean="0"/>
              <a:t>–</a:t>
            </a:r>
            <a:r>
              <a:rPr lang="en-US" sz="1900" i="1" dirty="0" smtClean="0"/>
              <a:t> P8</a:t>
            </a:r>
          </a:p>
          <a:p>
            <a:pPr marL="0" indent="0">
              <a:buNone/>
            </a:pPr>
            <a:endParaRPr lang="en-US" sz="1900" i="1" dirty="0" smtClean="0"/>
          </a:p>
          <a:p>
            <a:pPr marL="0" indent="0">
              <a:buNone/>
            </a:pPr>
            <a:r>
              <a:rPr lang="en-US" sz="1900" i="1" dirty="0" smtClean="0"/>
              <a:t>“</a:t>
            </a:r>
            <a:r>
              <a:rPr lang="en-US" sz="1900" i="1" dirty="0"/>
              <a:t>It looks pretty user-friendly. You’ve got it categorized pretty well</a:t>
            </a:r>
            <a:r>
              <a:rPr lang="en-US" sz="1900" i="1" dirty="0" smtClean="0"/>
              <a:t>.” </a:t>
            </a:r>
            <a:r>
              <a:rPr lang="mr-IN" sz="1900" i="1" dirty="0" smtClean="0"/>
              <a:t>–</a:t>
            </a:r>
            <a:r>
              <a:rPr lang="en-US" sz="1900" i="1" dirty="0" smtClean="0"/>
              <a:t> P7</a:t>
            </a:r>
          </a:p>
          <a:p>
            <a:pPr marL="0" indent="0">
              <a:buNone/>
            </a:pPr>
            <a:endParaRPr lang="en-US" sz="1900" i="1" dirty="0" smtClean="0"/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71550"/>
            <a:ext cx="4114800" cy="3661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i="1" dirty="0" smtClean="0"/>
              <a:t>"</a:t>
            </a:r>
            <a:r>
              <a:rPr lang="en-US" sz="1600" i="1" dirty="0"/>
              <a:t>The headings make it easy to find information” </a:t>
            </a:r>
            <a:r>
              <a:rPr lang="mr-IN" sz="1600" i="1" dirty="0"/>
              <a:t>–</a:t>
            </a:r>
            <a:r>
              <a:rPr lang="en-US" sz="1600" i="1" dirty="0"/>
              <a:t> P4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“Images would be good, it looks boring.” </a:t>
            </a:r>
            <a:r>
              <a:rPr lang="mr-IN" sz="1600" i="1" dirty="0"/>
              <a:t>–</a:t>
            </a:r>
            <a:r>
              <a:rPr lang="en-US" sz="1600" i="1" dirty="0"/>
              <a:t> </a:t>
            </a:r>
            <a:r>
              <a:rPr lang="en-US" sz="1600" i="1" dirty="0" smtClean="0"/>
              <a:t>P2</a:t>
            </a:r>
          </a:p>
          <a:p>
            <a:pPr marL="0" indent="0">
              <a:buNone/>
            </a:pPr>
            <a:endParaRPr lang="en-US" sz="1600" i="1" dirty="0" smtClean="0"/>
          </a:p>
          <a:p>
            <a:pPr marL="0" indent="0">
              <a:buNone/>
            </a:pPr>
            <a:r>
              <a:rPr lang="en-US" sz="1600" i="1" dirty="0"/>
              <a:t>“I mean I like it – don’t get me wrong – but I think it has too much. My eyes go all over.” </a:t>
            </a:r>
            <a:r>
              <a:rPr lang="mr-IN" sz="1600" i="1" dirty="0"/>
              <a:t>–</a:t>
            </a:r>
            <a:r>
              <a:rPr lang="en-US" sz="1600" i="1" dirty="0"/>
              <a:t> P6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are updating our designs to incorporate the user feedback. These designs will go to our next round of user testing.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61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plan to make these changes based on user feedback.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Top Tasks design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educed </a:t>
            </a:r>
            <a:r>
              <a:rPr lang="en-US" b="1" dirty="0"/>
              <a:t>tasks from 22 to </a:t>
            </a:r>
            <a:r>
              <a:rPr lang="en-US" b="1" dirty="0" smtClean="0"/>
              <a:t>16 </a:t>
            </a:r>
          </a:p>
          <a:p>
            <a:pPr lvl="1"/>
            <a:r>
              <a:rPr lang="en-US" b="1" dirty="0" smtClean="0"/>
              <a:t>Chunked tasks together for scanning</a:t>
            </a:r>
          </a:p>
          <a:p>
            <a:r>
              <a:rPr lang="en-US" b="1" dirty="0" smtClean="0"/>
              <a:t>Benefit Category</a:t>
            </a:r>
          </a:p>
          <a:p>
            <a:pPr lvl="1"/>
            <a:r>
              <a:rPr lang="en-US" b="1" dirty="0"/>
              <a:t>R</a:t>
            </a:r>
            <a:r>
              <a:rPr lang="en-US" b="1" dirty="0" smtClean="0"/>
              <a:t>educed </a:t>
            </a:r>
            <a:r>
              <a:rPr lang="en-US" b="1" dirty="0"/>
              <a:t>the </a:t>
            </a:r>
            <a:r>
              <a:rPr lang="en-US" b="1" dirty="0" smtClean="0"/>
              <a:t>number of links: 5-6 for </a:t>
            </a:r>
            <a:r>
              <a:rPr lang="en-US" b="1" dirty="0"/>
              <a:t>the larger benefit </a:t>
            </a:r>
            <a:r>
              <a:rPr lang="en-US" b="1" dirty="0" smtClean="0"/>
              <a:t>categories, 3 </a:t>
            </a:r>
            <a:r>
              <a:rPr lang="en-US" b="1" dirty="0"/>
              <a:t>links for the smaller benefit categories </a:t>
            </a:r>
          </a:p>
          <a:p>
            <a:pPr lvl="1"/>
            <a:r>
              <a:rPr lang="en-US" b="1" dirty="0" smtClean="0"/>
              <a:t>Refined the </a:t>
            </a:r>
            <a:r>
              <a:rPr lang="en-US" b="1" dirty="0"/>
              <a:t>links for each benefit category </a:t>
            </a:r>
            <a:r>
              <a:rPr lang="en-US" b="1" dirty="0" smtClean="0"/>
              <a:t>to </a:t>
            </a:r>
            <a:r>
              <a:rPr lang="en-US" b="1" dirty="0"/>
              <a:t>be top </a:t>
            </a:r>
            <a:r>
              <a:rPr lang="en-US" b="1" dirty="0" smtClean="0"/>
              <a:t>tasks</a:t>
            </a:r>
          </a:p>
          <a:p>
            <a:pPr lvl="1"/>
            <a:r>
              <a:rPr lang="en-US" b="1" dirty="0" smtClean="0"/>
              <a:t>Removed the benefit </a:t>
            </a:r>
            <a:r>
              <a:rPr lang="en-US" b="1" dirty="0"/>
              <a:t>lifecycle </a:t>
            </a:r>
            <a:r>
              <a:rPr lang="en-US" b="1" dirty="0" smtClean="0"/>
              <a:t>sub-headings</a:t>
            </a:r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32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689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plan to make these changes based on user feedback.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Both designs</a:t>
            </a:r>
          </a:p>
          <a:p>
            <a:pPr lvl="1"/>
            <a:r>
              <a:rPr lang="en-US" b="1" dirty="0"/>
              <a:t>Increased the fidelity of both designs to increase visual interest through icons and </a:t>
            </a:r>
            <a:r>
              <a:rPr lang="en-US" b="1" dirty="0" smtClean="0"/>
              <a:t>images</a:t>
            </a:r>
          </a:p>
          <a:p>
            <a:pPr lvl="1"/>
            <a:r>
              <a:rPr lang="en-US" b="1" dirty="0" smtClean="0"/>
              <a:t>Added crisis line and Help link</a:t>
            </a:r>
          </a:p>
          <a:p>
            <a:pPr lvl="1"/>
            <a:r>
              <a:rPr lang="en-US" b="1" dirty="0" smtClean="0"/>
              <a:t>Continued to use “view all” buttons/links</a:t>
            </a:r>
          </a:p>
          <a:p>
            <a:pPr lvl="1"/>
            <a:r>
              <a:rPr lang="en-US" b="1" dirty="0"/>
              <a:t>A</a:t>
            </a:r>
            <a:r>
              <a:rPr lang="en-US" b="1" dirty="0" smtClean="0"/>
              <a:t>dded </a:t>
            </a:r>
            <a:r>
              <a:rPr lang="en-US" b="1" dirty="0"/>
              <a:t>faces of veterans to the bottom of both </a:t>
            </a:r>
            <a:r>
              <a:rPr lang="en-US" b="1" dirty="0" smtClean="0"/>
              <a:t>designs</a:t>
            </a:r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20287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21807-043A-1048-96AC-F122E0C5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3b – Homepage Wireframes v2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EC5FB4-F4AC-3E49-A11A-B6C85C2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79AA589C-77AF-7544-860A-3BD190F9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88533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7772400" cy="62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was to gather feedback on two homepage designs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dirty="0" smtClean="0"/>
              <a:t>Which </a:t>
            </a:r>
            <a:r>
              <a:rPr lang="en-US" dirty="0"/>
              <a:t>of our revised design concepts works best for Veterans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are the pros/cons of each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do Veterans think of the revised top task approach</a:t>
            </a:r>
            <a:r>
              <a:rPr lang="en-US" dirty="0" smtClean="0"/>
              <a:t>? </a:t>
            </a:r>
          </a:p>
          <a:p>
            <a:r>
              <a:rPr lang="en-US" dirty="0" smtClean="0"/>
              <a:t>What </a:t>
            </a:r>
            <a:r>
              <a:rPr lang="en-US" dirty="0"/>
              <a:t>do they think of the look and feel</a:t>
            </a:r>
            <a:r>
              <a:rPr lang="en-US" dirty="0" smtClean="0"/>
              <a:t>? </a:t>
            </a:r>
          </a:p>
          <a:p>
            <a:r>
              <a:rPr lang="en-US" dirty="0" smtClean="0"/>
              <a:t>What </a:t>
            </a:r>
            <a:r>
              <a:rPr lang="en-US" dirty="0"/>
              <a:t>do they think about the two CTA button layout options?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Study objectives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3758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spoke with Veterans in person to learn more about what works for them.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Visited </a:t>
            </a:r>
            <a:r>
              <a:rPr lang="en-US" b="1" dirty="0" smtClean="0"/>
              <a:t>Ft Belvoir CBOC (part of DC MC)</a:t>
            </a:r>
          </a:p>
          <a:p>
            <a:r>
              <a:rPr lang="en-US" b="1" dirty="0" smtClean="0"/>
              <a:t>Spoke </a:t>
            </a:r>
            <a:r>
              <a:rPr lang="en-US" b="1" dirty="0" smtClean="0"/>
              <a:t>with </a:t>
            </a:r>
            <a:r>
              <a:rPr lang="en-US" b="1" dirty="0"/>
              <a:t>9</a:t>
            </a:r>
            <a:r>
              <a:rPr lang="en-US" b="1" dirty="0" smtClean="0"/>
              <a:t> men Veterans </a:t>
            </a:r>
            <a:r>
              <a:rPr lang="en-US" b="1" dirty="0" smtClean="0"/>
              <a:t>of varying ages and races </a:t>
            </a:r>
          </a:p>
          <a:p>
            <a:r>
              <a:rPr lang="en-US" b="1" dirty="0" smtClean="0"/>
              <a:t>Showed them two </a:t>
            </a:r>
            <a:r>
              <a:rPr lang="en-US" b="1" dirty="0" smtClean="0"/>
              <a:t>revised homepage designs (</a:t>
            </a:r>
            <a:r>
              <a:rPr lang="en-US" b="1" dirty="0" smtClean="0"/>
              <a:t>paper wireframes)</a:t>
            </a:r>
          </a:p>
          <a:p>
            <a:r>
              <a:rPr lang="en-US" b="1" dirty="0" smtClean="0"/>
              <a:t>Asked structured questions to gather </a:t>
            </a:r>
            <a:r>
              <a:rPr lang="en-US" b="1" dirty="0" smtClean="0"/>
              <a:t>feedback (similar questions to study 3a)</a:t>
            </a:r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5561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48" y="514350"/>
            <a:ext cx="1941372" cy="41148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3498503" y="749192"/>
            <a:ext cx="457200" cy="30673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12721" y="749191"/>
            <a:ext cx="387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1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Welcome, location, login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3487618" y="1055924"/>
            <a:ext cx="457200" cy="112343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2721" y="1440418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2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Top tasks or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3487618" y="2179359"/>
            <a:ext cx="457200" cy="998893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12721" y="249555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3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All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3487618" y="3178252"/>
            <a:ext cx="457200" cy="50505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12721" y="3269218"/>
            <a:ext cx="44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4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Good news stories, inside VA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3498503" y="495420"/>
            <a:ext cx="457200" cy="25717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12721" y="44586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Header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3490554" y="3821418"/>
            <a:ext cx="457200" cy="80773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12721" y="404061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Footer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36" y="590454"/>
            <a:ext cx="2164796" cy="39625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98114" y="495420"/>
            <a:ext cx="2200388" cy="33328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298114" y="3416604"/>
            <a:ext cx="2175682" cy="1212544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>
            <a:off x="3498503" y="749192"/>
            <a:ext cx="457200" cy="30673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12721" y="749191"/>
            <a:ext cx="387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1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Welcome, location, login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0" name="Right Brace 29"/>
          <p:cNvSpPr/>
          <p:nvPr/>
        </p:nvSpPr>
        <p:spPr>
          <a:xfrm>
            <a:off x="3487618" y="1055924"/>
            <a:ext cx="457200" cy="112343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012721" y="1440418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2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Top tasks or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3487618" y="2179359"/>
            <a:ext cx="457200" cy="998893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012721" y="249555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3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All benefits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3487618" y="3178252"/>
            <a:ext cx="457200" cy="50505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12721" y="3269218"/>
            <a:ext cx="44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Zone 4 </a:t>
            </a:r>
            <a:r>
              <a:rPr lang="mr-IN" sz="1800" b="1" dirty="0" smtClean="0">
                <a:latin typeface="Avenir Black" charset="0"/>
                <a:ea typeface="Avenir Black" charset="0"/>
                <a:cs typeface="Avenir Black" charset="0"/>
              </a:rPr>
              <a:t>–</a:t>
            </a:r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 Good news stories, inside VA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6" name="Right Brace 35"/>
          <p:cNvSpPr/>
          <p:nvPr/>
        </p:nvSpPr>
        <p:spPr>
          <a:xfrm>
            <a:off x="3498503" y="495420"/>
            <a:ext cx="457200" cy="257175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012721" y="445863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Header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8" name="Right Brace 37"/>
          <p:cNvSpPr/>
          <p:nvPr/>
        </p:nvSpPr>
        <p:spPr>
          <a:xfrm>
            <a:off x="3490554" y="3821418"/>
            <a:ext cx="457200" cy="807731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12721" y="404061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venir Black" charset="0"/>
                <a:ea typeface="Avenir Black" charset="0"/>
                <a:cs typeface="Avenir Black" charset="0"/>
              </a:rPr>
              <a:t>Footer</a:t>
            </a:r>
            <a:endParaRPr lang="en-US" sz="1800" b="1" dirty="0">
              <a:latin typeface="Avenir Black" charset="0"/>
              <a:ea typeface="Avenir Black" charset="0"/>
              <a:cs typeface="Aveni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Tasks </a:t>
            </a:r>
            <a:r>
              <a:rPr lang="en-US" dirty="0" smtClean="0"/>
              <a:t>Homepage v2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39193"/>
          <a:stretch/>
        </p:blipFill>
        <p:spPr>
          <a:xfrm>
            <a:off x="1146090" y="1282066"/>
            <a:ext cx="3135605" cy="310896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 1 focused on the top tasks organized under manage health, track benefits, get records, apply for benefits</a:t>
            </a:r>
          </a:p>
          <a:p>
            <a:r>
              <a:rPr lang="en-US" b="1" dirty="0" smtClean="0"/>
              <a:t>Zone </a:t>
            </a:r>
            <a:r>
              <a:rPr lang="en-US" b="1" dirty="0" smtClean="0"/>
              <a:t>2 </a:t>
            </a:r>
            <a:r>
              <a:rPr lang="en-US" b="1" dirty="0" smtClean="0"/>
              <a:t>had the location, crisis line, and sign-in</a:t>
            </a:r>
            <a:endParaRPr lang="en-US" b="1" dirty="0" smtClean="0"/>
          </a:p>
          <a:p>
            <a:r>
              <a:rPr lang="en-US" b="1" dirty="0" smtClean="0"/>
              <a:t>Zone 3 listed each benefit category with a simple description and CTA</a:t>
            </a:r>
          </a:p>
        </p:txBody>
      </p:sp>
    </p:spTree>
    <p:extLst>
      <p:ext uri="{BB962C8B-B14F-4D97-AF65-F5344CB8AC3E}">
        <p14:creationId xmlns:p14="http://schemas.microsoft.com/office/powerpoint/2010/main" val="151505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7772400" cy="62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was to learn how to </a:t>
            </a:r>
            <a:r>
              <a:rPr lang="en-US" b="0" dirty="0" smtClean="0"/>
              <a:t>organize </a:t>
            </a:r>
            <a:r>
              <a:rPr lang="en-US" b="0" dirty="0"/>
              <a:t>the "other" resources that </a:t>
            </a:r>
            <a:r>
              <a:rPr lang="en-US" b="0" dirty="0" smtClean="0"/>
              <a:t>don’t fit </a:t>
            </a:r>
            <a:r>
              <a:rPr lang="en-US" b="0" dirty="0"/>
              <a:t>into the </a:t>
            </a:r>
            <a:r>
              <a:rPr lang="en-US" b="0" dirty="0" smtClean="0"/>
              <a:t>benefit categories.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dirty="0"/>
              <a:t>Do we need to create additional benefit categories?</a:t>
            </a:r>
          </a:p>
          <a:p>
            <a:r>
              <a:rPr lang="en-US" dirty="0"/>
              <a:t>How do we treat </a:t>
            </a:r>
            <a:r>
              <a:rPr lang="en-US" dirty="0" smtClean="0"/>
              <a:t>edge case </a:t>
            </a:r>
            <a:r>
              <a:rPr lang="en-US" dirty="0"/>
              <a:t>content/audience based content?</a:t>
            </a:r>
          </a:p>
          <a:p>
            <a:r>
              <a:rPr lang="en-US" dirty="0"/>
              <a:t>What labels work for these resources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Study objectives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591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5867400" cy="647701"/>
          </a:xfrm>
        </p:spPr>
        <p:txBody>
          <a:bodyPr>
            <a:normAutofit/>
          </a:bodyPr>
          <a:lstStyle/>
          <a:p>
            <a:r>
              <a:rPr lang="en-US" dirty="0" smtClean="0"/>
              <a:t>Benefit Category </a:t>
            </a:r>
            <a:r>
              <a:rPr lang="en-US" dirty="0" smtClean="0"/>
              <a:t>Homepage v2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xmlns="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" b="35417"/>
          <a:stretch/>
        </p:blipFill>
        <p:spPr>
          <a:xfrm>
            <a:off x="1295400" y="1200149"/>
            <a:ext cx="2713461" cy="343662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C89A7D2E-8E11-B443-BB37-F036A5F725AE}"/>
              </a:ext>
            </a:extLst>
          </p:cNvPr>
          <p:cNvSpPr txBox="1">
            <a:spLocks/>
          </p:cNvSpPr>
          <p:nvPr/>
        </p:nvSpPr>
        <p:spPr>
          <a:xfrm>
            <a:off x="4970584" y="1152526"/>
            <a:ext cx="4159128" cy="3238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5669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3pPr>
            <a:lvl4pPr marL="1252728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4pPr>
            <a:lvl5pPr marL="1600200" indent="-2286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venir" panose="02000503020000020003" pitchFamily="2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Zone</a:t>
            </a:r>
            <a:r>
              <a:rPr lang="en-US" b="1" dirty="0"/>
              <a:t> </a:t>
            </a:r>
            <a:r>
              <a:rPr lang="en-US" b="1" dirty="0" smtClean="0"/>
              <a:t>1 </a:t>
            </a:r>
            <a:r>
              <a:rPr lang="en-US" b="1" dirty="0"/>
              <a:t>had the location, crisis line, and sign-in</a:t>
            </a:r>
          </a:p>
          <a:p>
            <a:r>
              <a:rPr lang="en-US" b="1" dirty="0" smtClean="0"/>
              <a:t>Zone </a:t>
            </a:r>
            <a:r>
              <a:rPr lang="en-US" b="1" dirty="0"/>
              <a:t>2</a:t>
            </a:r>
            <a:r>
              <a:rPr lang="en-US" b="1" dirty="0" smtClean="0"/>
              <a:t> </a:t>
            </a:r>
            <a:r>
              <a:rPr lang="en-US" b="1" dirty="0" smtClean="0"/>
              <a:t>listed the top 4 benefit categories with top </a:t>
            </a:r>
            <a:r>
              <a:rPr lang="en-US" b="1" dirty="0" smtClean="0"/>
              <a:t>tasks</a:t>
            </a:r>
          </a:p>
          <a:p>
            <a:r>
              <a:rPr lang="en-US" b="1" dirty="0" smtClean="0"/>
              <a:t>Zone </a:t>
            </a:r>
            <a:r>
              <a:rPr lang="en-US" b="1" dirty="0" smtClean="0"/>
              <a:t>3 showed the remaining benefits with lists of top tasks for each</a:t>
            </a:r>
          </a:p>
        </p:txBody>
      </p:sp>
    </p:spTree>
    <p:extLst>
      <p:ext uri="{BB962C8B-B14F-4D97-AF65-F5344CB8AC3E}">
        <p14:creationId xmlns:p14="http://schemas.microsoft.com/office/powerpoint/2010/main" val="7433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results are not </a:t>
            </a:r>
            <a:r>
              <a:rPr lang="en-US" smtClean="0"/>
              <a:t>yet available</a:t>
            </a:r>
            <a:r>
              <a:rPr lang="mr-IN" smtClean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endParaRPr lang="en-US" b="1" dirty="0" smtClean="0"/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41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416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E8A574D-84D0-0444-A071-BD19A924E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57350"/>
            <a:ext cx="6858000" cy="1486810"/>
          </a:xfrm>
        </p:spPr>
        <p:txBody>
          <a:bodyPr anchor="ctr"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77560"/>
            <a:ext cx="6858000" cy="570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Contact </a:t>
            </a:r>
            <a:r>
              <a:rPr lang="en-US" dirty="0" smtClean="0"/>
              <a:t>Jeff Barnes with </a:t>
            </a:r>
            <a:r>
              <a:rPr lang="en-US" dirty="0"/>
              <a:t>questions:</a:t>
            </a:r>
          </a:p>
          <a:p>
            <a:r>
              <a:rPr lang="en-US" dirty="0"/>
              <a:t>j</a:t>
            </a:r>
            <a:r>
              <a:rPr lang="en-US" dirty="0" smtClean="0"/>
              <a:t>effrey.barnes4@va.gov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let Veterans tell us how they would group the “other”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/>
          </a:bodyPr>
          <a:lstStyle/>
          <a:p>
            <a:r>
              <a:rPr lang="en-US" b="1" dirty="0" smtClean="0"/>
              <a:t>Created an open card sort in Optimal Workshop</a:t>
            </a:r>
          </a:p>
          <a:p>
            <a:pPr lvl="1"/>
            <a:r>
              <a:rPr lang="en-US" b="1" dirty="0" smtClean="0"/>
              <a:t>20 cards, user creates categories</a:t>
            </a:r>
          </a:p>
          <a:p>
            <a:r>
              <a:rPr lang="en-US" b="1" dirty="0" smtClean="0"/>
              <a:t>Distributed to 4k Veterans via </a:t>
            </a:r>
            <a:r>
              <a:rPr lang="en-US" b="1" dirty="0" err="1" smtClean="0"/>
              <a:t>MyHealtheVet</a:t>
            </a:r>
            <a:r>
              <a:rPr lang="en-US" b="1" dirty="0" smtClean="0"/>
              <a:t> mailing list</a:t>
            </a:r>
          </a:p>
          <a:p>
            <a:r>
              <a:rPr lang="en-US" b="1" dirty="0" smtClean="0"/>
              <a:t>Received 155 responses (Apr 5 </a:t>
            </a:r>
            <a:r>
              <a:rPr lang="mr-IN" b="1" dirty="0" smtClean="0"/>
              <a:t>–</a:t>
            </a:r>
            <a:r>
              <a:rPr lang="en-US" b="1" dirty="0" smtClean="0"/>
              <a:t> Apr 20)</a:t>
            </a:r>
          </a:p>
          <a:p>
            <a:r>
              <a:rPr lang="en-US" b="1" dirty="0" smtClean="0"/>
              <a:t>95% Veterans, a few caregivers and family members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20080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69" y="247650"/>
            <a:ext cx="7891862" cy="43815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9144000" cy="50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AF185F-3482-F14B-8A7A-BC35CB02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Veterans don</a:t>
            </a:r>
            <a:r>
              <a:rPr lang="mr-IN" dirty="0" smtClean="0"/>
              <a:t>’</a:t>
            </a:r>
            <a:r>
              <a:rPr lang="en-US" dirty="0" smtClean="0"/>
              <a:t>t agree on what to call these groups of 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9A7D2E-8E11-B443-BB37-F036A5F7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7349"/>
            <a:ext cx="8153400" cy="297180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Veteran’s groups had low agreement scores but provide valuable labels</a:t>
            </a:r>
          </a:p>
          <a:p>
            <a:pPr lvl="1"/>
            <a:r>
              <a:rPr lang="en-US" b="1" dirty="0" smtClean="0"/>
              <a:t>Account Information / Management</a:t>
            </a:r>
          </a:p>
          <a:p>
            <a:pPr lvl="1"/>
            <a:r>
              <a:rPr lang="en-US" b="1" dirty="0" smtClean="0"/>
              <a:t>About the VA</a:t>
            </a:r>
          </a:p>
          <a:p>
            <a:pPr lvl="1"/>
            <a:r>
              <a:rPr lang="en-US" b="1" dirty="0" smtClean="0"/>
              <a:t>My VA / For Me</a:t>
            </a:r>
          </a:p>
          <a:p>
            <a:pPr lvl="1"/>
            <a:r>
              <a:rPr lang="en-US" b="1" dirty="0" smtClean="0"/>
              <a:t>Most Important (focused on health due to audience)</a:t>
            </a:r>
          </a:p>
          <a:p>
            <a:pPr lvl="1"/>
            <a:r>
              <a:rPr lang="en-US" b="1" dirty="0" smtClean="0"/>
              <a:t>Self Service / Online</a:t>
            </a:r>
            <a:endParaRPr lang="en-US" b="1" dirty="0"/>
          </a:p>
          <a:p>
            <a:r>
              <a:rPr lang="en-US" b="1" dirty="0" smtClean="0"/>
              <a:t>Airborne Hazards and Ordering Hearing Aid Batteries were consistently outliers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="" xmlns:a16="http://schemas.microsoft.com/office/drawing/2014/main" id="{AE5FF596-5FD5-E34D-8EE1-0D1BC8B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5345C14-18F3-434D-8534-14C4DD74E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7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</p:spTree>
    <p:extLst>
      <p:ext uri="{BB962C8B-B14F-4D97-AF65-F5344CB8AC3E}">
        <p14:creationId xmlns:p14="http://schemas.microsoft.com/office/powerpoint/2010/main" val="15582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Veterans did not have a consistent way of organizing “other” benefits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93" y="1398270"/>
            <a:ext cx="4901571" cy="33832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B7B24-BCAB-BE45-8684-F9DBEA217931}" type="datetime3">
              <a:rPr lang="en-US" smtClean="0"/>
              <a:t>26 April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7588F-6348-F24B-A92C-146CC9ED7FC5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Now?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6E6BE9B-2787-CD40-991E-C4A9E237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6350"/>
            <a:ext cx="7543800" cy="3490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We confirmed that there is no clear or consistent way to group and label all the “other” content but the data still show items with the strongest relationship and provide Veteran-focused labels.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88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own Bag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own Bag Template new" id="{00D39547-BFEB-FC4F-ACD6-7F648320910A}" vid="{E45AE7B7-5F5A-3244-8129-DCB53905CF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6536</TotalTime>
  <Words>2013</Words>
  <Application>Microsoft Macintosh PowerPoint</Application>
  <PresentationFormat>On-screen Show (16:9)</PresentationFormat>
  <Paragraphs>345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Avenir</vt:lpstr>
      <vt:lpstr>Avenir Black</vt:lpstr>
      <vt:lpstr>Avenir Heavy</vt:lpstr>
      <vt:lpstr>Calibri</vt:lpstr>
      <vt:lpstr>Mangal</vt:lpstr>
      <vt:lpstr>Arial</vt:lpstr>
      <vt:lpstr>Brown Bag Template</vt:lpstr>
      <vt:lpstr>User Research Summary</vt:lpstr>
      <vt:lpstr>Outline</vt:lpstr>
      <vt:lpstr>Study 1 – “Others” Resources Card Sort</vt:lpstr>
      <vt:lpstr>Our goal was to learn how to organize the "other" resources that don’t fit into the benefit categories.</vt:lpstr>
      <vt:lpstr>We let Veterans tell us how they would group the “other” resources</vt:lpstr>
      <vt:lpstr>PowerPoint Presentation</vt:lpstr>
      <vt:lpstr>Veterans don’t agree on what to call these groups of content</vt:lpstr>
      <vt:lpstr>Veterans did not have a consistent way of organizing “other” benefits</vt:lpstr>
      <vt:lpstr>What Now?</vt:lpstr>
      <vt:lpstr>Groupings of items with the highest similarity</vt:lpstr>
      <vt:lpstr>Groupings of items with the highest similarity</vt:lpstr>
      <vt:lpstr>Study 2 – Benefit Lifecycle Card Sort</vt:lpstr>
      <vt:lpstr>Our goal was to find if our proposed benefit lifecycle works for Veterans.</vt:lpstr>
      <vt:lpstr>Veterans showed us which of the buckets they would use to arrange the top links</vt:lpstr>
      <vt:lpstr>PowerPoint Presentation</vt:lpstr>
      <vt:lpstr>How we would have grouped the items…</vt:lpstr>
      <vt:lpstr>How Veterans grouped the items…</vt:lpstr>
      <vt:lpstr>Some content worked better than others</vt:lpstr>
      <vt:lpstr>Organizing benefits around the lifecycle makes sense to Veterans</vt:lpstr>
      <vt:lpstr>What Now?</vt:lpstr>
      <vt:lpstr>Applying the benefit lifecycle will require careful planning</vt:lpstr>
      <vt:lpstr>Study 3a – Homepage Wireframes v1</vt:lpstr>
      <vt:lpstr>Our goal was to gather feedback on two homepage designs </vt:lpstr>
      <vt:lpstr>We spoke with Veterans in person to learn more about what works for them.</vt:lpstr>
      <vt:lpstr>PowerPoint Presentation</vt:lpstr>
      <vt:lpstr>PowerPoint Presentation</vt:lpstr>
      <vt:lpstr>Top Tasks Homepage</vt:lpstr>
      <vt:lpstr>Benefit Category Homepage</vt:lpstr>
      <vt:lpstr>We learned that Veterans want the context of the benefit category but also quick links</vt:lpstr>
      <vt:lpstr>In their own words…</vt:lpstr>
      <vt:lpstr>What Now?</vt:lpstr>
      <vt:lpstr>We plan to make these changes based on user feedback.</vt:lpstr>
      <vt:lpstr>We plan to make these changes based on user feedback.</vt:lpstr>
      <vt:lpstr>Study 3b – Homepage Wireframes v2</vt:lpstr>
      <vt:lpstr>Our goal was to gather feedback on two homepage designs </vt:lpstr>
      <vt:lpstr>We spoke with Veterans in person to learn more about what works for them.</vt:lpstr>
      <vt:lpstr>PowerPoint Presentation</vt:lpstr>
      <vt:lpstr>PowerPoint Presentation</vt:lpstr>
      <vt:lpstr>Top Tasks Homepage v2</vt:lpstr>
      <vt:lpstr>Benefit Category Homepage v2</vt:lpstr>
      <vt:lpstr>These results are not yet available…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 Hoc LLC</dc:creator>
  <cp:lastModifiedBy>Microsoft Office User</cp:lastModifiedBy>
  <cp:revision>356</cp:revision>
  <cp:lastPrinted>2018-02-05T23:05:28Z</cp:lastPrinted>
  <dcterms:created xsi:type="dcterms:W3CDTF">2018-02-02T22:31:38Z</dcterms:created>
  <dcterms:modified xsi:type="dcterms:W3CDTF">2018-04-26T19:42:08Z</dcterms:modified>
</cp:coreProperties>
</file>